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20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5" name="Snip Single Corner Rectangle 14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ardrop 12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B1115196-1C6F-4784-83AC-30756D8F10B3}" type="datetimeFigureOut">
              <a:rPr lang="en-US" smtClean="0"/>
              <a:t>2/18/20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0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2" name="Snip Diagonal Corner Rectangle 11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Teardrop 12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2176272"/>
            <a:ext cx="3657600" cy="1161288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4654475" y="228600"/>
            <a:ext cx="4251960" cy="6391656"/>
          </a:xfrm>
          <a:prstGeom prst="snip2DiagRect">
            <a:avLst>
              <a:gd name="adj1" fmla="val 0"/>
              <a:gd name="adj2" fmla="val 4017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3342401"/>
            <a:ext cx="3657600" cy="259528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8952" y="6300216"/>
            <a:ext cx="1298448" cy="365125"/>
          </a:xfrm>
        </p:spPr>
        <p:txBody>
          <a:bodyPr/>
          <a:lstStyle/>
          <a:p>
            <a:fld id="{B1115196-1C6F-4784-83AC-30756D8F10B3}" type="datetimeFigureOut">
              <a:rPr lang="en-US" smtClean="0"/>
              <a:t>2/18/20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300216"/>
            <a:ext cx="234086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1752" y="6300216"/>
            <a:ext cx="448056" cy="365125"/>
          </a:xfrm>
        </p:spPr>
        <p:txBody>
          <a:bodyPr/>
          <a:lstStyle>
            <a:lvl1pPr algn="l">
              <a:defRPr/>
            </a:lvl1pPr>
          </a:lstStyle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4648200"/>
            <a:ext cx="8686800" cy="1963271"/>
          </a:xfrm>
          <a:prstGeom prst="snip2DiagRect">
            <a:avLst>
              <a:gd name="adj1" fmla="val 0"/>
              <a:gd name="adj2" fmla="val 937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48200"/>
            <a:ext cx="8153400" cy="609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2/18/20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257799"/>
            <a:ext cx="8156448" cy="82027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ct val="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flipH="1">
            <a:off x="228600" y="228600"/>
            <a:ext cx="8677835" cy="4267200"/>
          </a:xfrm>
          <a:prstGeom prst="snip2DiagRect">
            <a:avLst>
              <a:gd name="adj1" fmla="val 0"/>
              <a:gd name="adj2" fmla="val 4332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2/18/20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7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838201"/>
            <a:ext cx="121920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1"/>
            <a:ext cx="6307138" cy="51054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4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7" name="Snip Single Corner Rectangle 16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Teardrop 15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B1115196-1C6F-4784-83AC-30756D8F10B3}" type="datetimeFigureOut">
              <a:rPr lang="en-US" smtClean="0"/>
              <a:t>2/18/20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0" y="676835"/>
            <a:ext cx="7543800" cy="2587752"/>
          </a:xfr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 flipH="1">
            <a:off x="1600199" y="2126877"/>
            <a:ext cx="7543801" cy="2604247"/>
            <a:chOff x="-1" y="3379694"/>
            <a:chExt cx="7543801" cy="2604247"/>
          </a:xfrm>
        </p:grpSpPr>
        <p:grpSp>
          <p:nvGrpSpPr>
            <p:cNvPr id="7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0" name="Snip Single Corner Rectangle 9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ardrop 8"/>
            <p:cNvSpPr/>
            <p:nvPr/>
          </p:nvSpPr>
          <p:spPr>
            <a:xfrm flipH="1">
              <a:off x="22859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105" y="2653553"/>
            <a:ext cx="5870448" cy="14721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105" y="4134881"/>
            <a:ext cx="5870448" cy="57607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8033590" y="3475037"/>
            <a:ext cx="1828801" cy="365125"/>
          </a:xfrm>
        </p:spPr>
        <p:txBody>
          <a:bodyPr vert="horz" lIns="91440" tIns="0" rIns="91440" bIns="0" rtlCol="0" anchor="t" anchorCtr="0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658009" y="3475037"/>
            <a:ext cx="1828800" cy="365125"/>
          </a:xfrm>
        </p:spPr>
        <p:txBody>
          <a:bodyPr vert="horz" lIns="91440" tIns="0" rIns="91440" bIns="0" rtlCol="0" anchor="b" anchorCtr="0"/>
          <a:lstStyle>
            <a:lvl1pPr marL="0" algn="l" defTabSz="914400" rtl="0" eaLnBrk="1" latinLnBrk="0" hangingPunct="1">
              <a:defRPr sz="1400" b="1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1115196-1C6F-4784-83AC-30756D8F10B3}" type="datetimeFigureOut">
              <a:rPr lang="en-US" smtClean="0"/>
              <a:t>2/18/20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Diagonal Corner Rectangle 10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Snip Diagonal Corner Rectangle 11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344488">
              <a:defRPr sz="1800"/>
            </a:lvl6pPr>
            <a:lvl7pPr marL="1946275" indent="-344488">
              <a:defRPr sz="1800"/>
            </a:lvl7pPr>
            <a:lvl8pPr marL="1946275" indent="-344488">
              <a:defRPr sz="1800"/>
            </a:lvl8pPr>
            <a:lvl9pPr marL="1946275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2/18/20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Snip Diagonal Corner Rectangle 12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1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1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2/18/20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2/18/20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nip Diagonal Corner Rectangle 5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2/18/20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1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3" name="Snip Diagonal Corner Rectangle 12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Teardrop 13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5" name="Snip Diagonal Corner Rectangle 14"/>
          <p:cNvSpPr/>
          <p:nvPr/>
        </p:nvSpPr>
        <p:spPr>
          <a:xfrm flipV="1">
            <a:off x="4648200" y="228600"/>
            <a:ext cx="4251960" cy="6387352"/>
          </a:xfrm>
          <a:prstGeom prst="snip2DiagRect">
            <a:avLst>
              <a:gd name="adj1" fmla="val 0"/>
              <a:gd name="adj2" fmla="val 379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80" y="2177303"/>
            <a:ext cx="3657600" cy="1162050"/>
          </a:xfrm>
        </p:spPr>
        <p:txBody>
          <a:bodyPr anchor="b">
            <a:normAutofit/>
          </a:bodyPr>
          <a:lstStyle>
            <a:lvl1pPr algn="l">
              <a:defRPr sz="30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5380" y="609600"/>
            <a:ext cx="3657600" cy="53340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80" y="3352799"/>
            <a:ext cx="3657600" cy="2590801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0" y="6297706"/>
            <a:ext cx="1295400" cy="365125"/>
          </a:xfrm>
        </p:spPr>
        <p:txBody>
          <a:bodyPr/>
          <a:lstStyle/>
          <a:p>
            <a:fld id="{B1115196-1C6F-4784-83AC-30756D8F10B3}" type="datetimeFigureOut">
              <a:rPr lang="en-US" smtClean="0"/>
              <a:t>2/18/20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297706"/>
            <a:ext cx="2339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4800" y="6297706"/>
            <a:ext cx="443753" cy="365125"/>
          </a:xfrm>
        </p:spPr>
        <p:txBody>
          <a:bodyPr/>
          <a:lstStyle>
            <a:lvl1pPr algn="l">
              <a:defRPr/>
            </a:lvl1pPr>
          </a:lstStyle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949824"/>
            <a:ext cx="7583488" cy="4007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2439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B1115196-1C6F-4784-83AC-30756D8F10B3}" type="datetimeFigureOut">
              <a:rPr lang="en-US" smtClean="0"/>
              <a:t>2/18/20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67400" y="6248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484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 2" pitchFamily="18" charset="2"/>
        <a:buChar char=""/>
        <a:defRPr sz="22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20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_LsaaUTyc2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Psychological Maltreatment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CAST 301       Chapter 6         Dr. Edwards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373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Psychological neglect and abuse</a:t>
            </a:r>
          </a:p>
          <a:p>
            <a:pPr lvl="2"/>
            <a:r>
              <a:rPr lang="en-US" dirty="0" smtClean="0"/>
              <a:t>Not in the DSM</a:t>
            </a:r>
          </a:p>
          <a:p>
            <a:pPr lvl="3"/>
            <a:r>
              <a:rPr lang="en-US" dirty="0" smtClean="0"/>
              <a:t>Parent-child relational problem</a:t>
            </a:r>
            <a:endParaRPr lang="en-US" dirty="0"/>
          </a:p>
          <a:p>
            <a:r>
              <a:rPr lang="en-US" dirty="0" smtClean="0"/>
              <a:t>Psychological vs. Emotional</a:t>
            </a:r>
          </a:p>
          <a:p>
            <a:r>
              <a:rPr lang="en-US" b="1" dirty="0" smtClean="0"/>
              <a:t>Difficulty in defining – child outcome vs. parental behavior</a:t>
            </a:r>
          </a:p>
          <a:p>
            <a:r>
              <a:rPr lang="en-US" b="1" dirty="0" smtClean="0"/>
              <a:t>APSAC</a:t>
            </a:r>
          </a:p>
          <a:p>
            <a:pPr lvl="1"/>
            <a:r>
              <a:rPr lang="en-US" b="1" dirty="0" smtClean="0"/>
              <a:t>6 subtypes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83660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Theoretical Frameworks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Glaser – based on a child’s needs</a:t>
            </a:r>
          </a:p>
          <a:p>
            <a:pPr lvl="1"/>
            <a:r>
              <a:rPr lang="en-US" dirty="0" smtClean="0"/>
              <a:t>5 subtypes</a:t>
            </a:r>
          </a:p>
          <a:p>
            <a:pPr lvl="1"/>
            <a:r>
              <a:rPr lang="en-US" dirty="0" smtClean="0"/>
              <a:t>Needs more research, n=60</a:t>
            </a:r>
          </a:p>
          <a:p>
            <a:pPr lvl="1"/>
            <a:endParaRPr lang="en-US" dirty="0"/>
          </a:p>
          <a:p>
            <a:r>
              <a:rPr lang="en-US" dirty="0" smtClean="0"/>
              <a:t>Case examples</a:t>
            </a:r>
          </a:p>
          <a:p>
            <a:r>
              <a:rPr lang="en-US" b="1" dirty="0" err="1" smtClean="0"/>
              <a:t>Polyvictimization</a:t>
            </a:r>
            <a:endParaRPr lang="en-US" b="1" dirty="0"/>
          </a:p>
          <a:p>
            <a:r>
              <a:rPr lang="en-US" b="1" dirty="0" smtClean="0"/>
              <a:t>Measuring maltreatment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43724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Maslow’s Theory</a:t>
            </a:r>
          </a:p>
          <a:p>
            <a:pPr lvl="1"/>
            <a:r>
              <a:rPr lang="en-US" dirty="0" smtClean="0"/>
              <a:t>Hierarchy of needs – self-actualization</a:t>
            </a:r>
          </a:p>
          <a:p>
            <a:pPr lvl="1"/>
            <a:endParaRPr lang="en-US" dirty="0"/>
          </a:p>
          <a:p>
            <a:r>
              <a:rPr lang="en-US" b="1" dirty="0" smtClean="0"/>
              <a:t>Erikson’s Theory</a:t>
            </a:r>
          </a:p>
          <a:p>
            <a:pPr lvl="1"/>
            <a:r>
              <a:rPr lang="en-US" dirty="0" smtClean="0"/>
              <a:t>How do humans develop?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MM/CI Project</a:t>
            </a:r>
          </a:p>
          <a:p>
            <a:endParaRPr lang="en-US" dirty="0"/>
          </a:p>
          <a:p>
            <a:r>
              <a:rPr lang="en-US" dirty="0" smtClean="0"/>
              <a:t>Attachment Theory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797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Effects on children</a:t>
            </a:r>
          </a:p>
          <a:p>
            <a:pPr lvl="1"/>
            <a:r>
              <a:rPr lang="en-US" dirty="0" smtClean="0"/>
              <a:t>Intrapersonal thoughts, feelings, and behavior</a:t>
            </a:r>
          </a:p>
          <a:p>
            <a:pPr lvl="1"/>
            <a:r>
              <a:rPr lang="en-US" dirty="0" smtClean="0"/>
              <a:t>Emotional problems</a:t>
            </a:r>
          </a:p>
          <a:p>
            <a:pPr lvl="1"/>
            <a:r>
              <a:rPr lang="en-US" dirty="0" smtClean="0"/>
              <a:t>Social and antisocial functioning</a:t>
            </a:r>
          </a:p>
          <a:p>
            <a:pPr lvl="1"/>
            <a:r>
              <a:rPr lang="en-US" dirty="0" smtClean="0"/>
              <a:t>Learning problems</a:t>
            </a:r>
          </a:p>
          <a:p>
            <a:pPr lvl="1"/>
            <a:r>
              <a:rPr lang="en-US" dirty="0" smtClean="0"/>
              <a:t>Physical health</a:t>
            </a:r>
          </a:p>
          <a:p>
            <a:pPr lvl="1"/>
            <a:endParaRPr lang="en-US" dirty="0"/>
          </a:p>
          <a:p>
            <a:r>
              <a:rPr lang="en-US" sz="3500" b="1" dirty="0" smtClean="0"/>
              <a:t>Major protective factor?</a:t>
            </a:r>
          </a:p>
          <a:p>
            <a:r>
              <a:rPr lang="en-US" dirty="0">
                <a:hlinkClick r:id="rId2"/>
              </a:rPr>
              <a:t>https://www.youtube.com/watch?v=</a:t>
            </a:r>
            <a:r>
              <a:rPr lang="en-US" dirty="0" smtClean="0">
                <a:hlinkClick r:id="rId2"/>
              </a:rPr>
              <a:t>_LsaaUTyc2E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3054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xel">
  <a:themeElements>
    <a:clrScheme name="Pixel">
      <a:dk1>
        <a:srgbClr val="103154"/>
      </a:dk1>
      <a:lt1>
        <a:srgbClr val="FFFFFF"/>
      </a:lt1>
      <a:dk2>
        <a:srgbClr val="00BFC3"/>
      </a:dk2>
      <a:lt2>
        <a:srgbClr val="0096FF"/>
      </a:lt2>
      <a:accent1>
        <a:srgbClr val="FF7F01"/>
      </a:accent1>
      <a:accent2>
        <a:srgbClr val="F1B015"/>
      </a:accent2>
      <a:accent3>
        <a:srgbClr val="FBEC85"/>
      </a:accent3>
      <a:accent4>
        <a:srgbClr val="D2C2F1"/>
      </a:accent4>
      <a:accent5>
        <a:srgbClr val="DA5AF4"/>
      </a:accent5>
      <a:accent6>
        <a:srgbClr val="9D09D1"/>
      </a:accent6>
      <a:hlink>
        <a:srgbClr val="1286C9"/>
      </a:hlink>
      <a:folHlink>
        <a:srgbClr val="A8C2E7"/>
      </a:folHlink>
    </a:clrScheme>
    <a:fontScheme name="Pixel">
      <a:majorFont>
        <a:latin typeface="Corbel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orbel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ixel">
      <a:fillStyleLst>
        <a:solidFill>
          <a:schemeClr val="phClr"/>
        </a:solidFill>
        <a:solidFill>
          <a:schemeClr val="phClr">
            <a:satMod val="150000"/>
          </a:schemeClr>
        </a:solidFill>
        <a:solidFill>
          <a:schemeClr val="phClr">
            <a:shade val="80000"/>
            <a:lumMod val="9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63500" dir="2700000" sx="102000" sy="102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/>
          </a:scene3d>
          <a:sp3d>
            <a:bevelT w="0" h="0"/>
          </a:sp3d>
        </a:effectStyle>
        <a:effectStyle>
          <a:effectLst>
            <a:outerShdw blurRad="63500" dist="38100" dir="3600000" sx="103000" sy="103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5400000"/>
            </a:lightRig>
          </a:scene3d>
          <a:sp3d prstMaterial="softmetal">
            <a:bevelT w="635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5000"/>
                <a:satMod val="350000"/>
              </a:schemeClr>
            </a:gs>
            <a:gs pos="100000">
              <a:schemeClr val="phClr">
                <a:shade val="20000"/>
                <a:satMod val="15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satMod val="400000"/>
              </a:schemeClr>
              <a:schemeClr val="phClr">
                <a:tint val="50000"/>
                <a:satMod val="4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Pixel.thmx</Template>
  <TotalTime>175</TotalTime>
  <Words>122</Words>
  <Application>Microsoft Macintosh PowerPoint</Application>
  <PresentationFormat>On-screen Show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Pixel</vt:lpstr>
      <vt:lpstr>Psychological Maltreatment</vt:lpstr>
      <vt:lpstr>Definitions</vt:lpstr>
      <vt:lpstr>Theoretical Frameworks</vt:lpstr>
      <vt:lpstr>consequences</vt:lpstr>
      <vt:lpstr>consequences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Psychological Maltreatment</dc:title>
  <dc:creator>Jeff Edwards</dc:creator>
  <cp:lastModifiedBy>Jeff</cp:lastModifiedBy>
  <cp:revision>21</cp:revision>
  <dcterms:created xsi:type="dcterms:W3CDTF">2015-10-06T00:28:42Z</dcterms:created>
  <dcterms:modified xsi:type="dcterms:W3CDTF">2020-02-18T19:00:13Z</dcterms:modified>
</cp:coreProperties>
</file>